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11" r:id="rId1"/>
    <p:sldMasterId id="2147484329" r:id="rId2"/>
  </p:sldMasterIdLst>
  <p:notesMasterIdLst>
    <p:notesMasterId r:id="rId23"/>
  </p:notesMasterIdLst>
  <p:handoutMasterIdLst>
    <p:handoutMasterId r:id="rId24"/>
  </p:handoutMasterIdLst>
  <p:sldIdLst>
    <p:sldId id="309" r:id="rId3"/>
    <p:sldId id="311" r:id="rId4"/>
    <p:sldId id="283" r:id="rId5"/>
    <p:sldId id="302" r:id="rId6"/>
    <p:sldId id="325" r:id="rId7"/>
    <p:sldId id="326" r:id="rId8"/>
    <p:sldId id="321" r:id="rId9"/>
    <p:sldId id="323" r:id="rId10"/>
    <p:sldId id="297" r:id="rId11"/>
    <p:sldId id="301" r:id="rId12"/>
    <p:sldId id="324" r:id="rId13"/>
    <p:sldId id="298" r:id="rId14"/>
    <p:sldId id="313" r:id="rId15"/>
    <p:sldId id="304" r:id="rId16"/>
    <p:sldId id="306" r:id="rId17"/>
    <p:sldId id="316" r:id="rId18"/>
    <p:sldId id="318" r:id="rId19"/>
    <p:sldId id="317" r:id="rId20"/>
    <p:sldId id="319" r:id="rId21"/>
    <p:sldId id="315" r:id="rId2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1F"/>
    <a:srgbClr val="69A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51"/>
    <p:restoredTop sz="91579" autoAdjust="0"/>
  </p:normalViewPr>
  <p:slideViewPr>
    <p:cSldViewPr snapToGrid="0" snapToObjects="1">
      <p:cViewPr varScale="1">
        <p:scale>
          <a:sx n="105" d="100"/>
          <a:sy n="105" d="100"/>
        </p:scale>
        <p:origin x="16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3FC82F-13CE-4C4F-B7F7-8FA2A3DB32C2}" type="datetimeFigureOut">
              <a:rPr lang="en-US" smtClean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B61EE6-C6DC-B643-AD27-5AA05BCF41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564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512DEA-2FEA-9B4C-A631-AE0A77B8FD93}" type="datetimeFigureOut">
              <a:rPr lang="en-US" smtClean="0"/>
              <a:t>10/9/2018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3BAE8FC-D971-494A-A37C-7E9004C5CE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455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05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89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1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80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538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54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374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6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30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48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2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4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14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52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74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2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6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326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0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AE8FC-D971-494A-A37C-7E9004C5CE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9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37030"/>
            <a:ext cx="7886700" cy="41399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7DFE-24EF-7143-BA83-03A585CC7D36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C37F0-C812-1C46-B2BB-0A5B49BE2A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4909-728D-CD4A-810C-CB92B191B0E1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37029"/>
            <a:ext cx="3768912" cy="41399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2037029"/>
            <a:ext cx="3775470" cy="4139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A2DB-5601-ED4B-937A-8A9C83BE706E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980262" cy="1325563"/>
          </a:xfrm>
        </p:spPr>
        <p:txBody>
          <a:bodyPr/>
          <a:lstStyle/>
          <a:p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37029"/>
            <a:ext cx="3980262" cy="41399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A2DB-5601-ED4B-937A-8A9C83BE706E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F725-6151-CB4C-A224-1E57BCD6A49A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25EA-C190-3B40-93CC-F4C765D3123A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546952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6000" b="1" i="0" spc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Myriad Pro Bold Condensed" charset="0"/>
                <a:ea typeface="Myriad Pro Bold Condensed" charset="0"/>
                <a:cs typeface="Myriad Pro Bold Condense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50" y="5432341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7DFE-24EF-7143-BA83-03A585CC7D36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C37F0-C812-1C46-B2BB-0A5B49BE2A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7DFE-24EF-7143-BA83-03A585CC7D36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C37F0-C812-1C46-B2BB-0A5B49BE2A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A2DB-5601-ED4B-937A-8A9C83BE706E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Hexagon 34"/>
          <p:cNvSpPr/>
          <p:nvPr userDrawn="1"/>
        </p:nvSpPr>
        <p:spPr>
          <a:xfrm rot="1800000">
            <a:off x="48480" y="3021178"/>
            <a:ext cx="16014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7000"/>
            </a:schemeClr>
          </a:solidFill>
          <a:ln w="1270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Hexagon 35"/>
          <p:cNvSpPr/>
          <p:nvPr userDrawn="1"/>
        </p:nvSpPr>
        <p:spPr>
          <a:xfrm rot="1800000">
            <a:off x="6810537" y="4297528"/>
            <a:ext cx="16014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1000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exagon 36"/>
          <p:cNvSpPr/>
          <p:nvPr userDrawn="1"/>
        </p:nvSpPr>
        <p:spPr>
          <a:xfrm rot="1800000">
            <a:off x="7569196" y="2992912"/>
            <a:ext cx="16014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7000"/>
            </a:schemeClr>
          </a:solidFill>
          <a:ln w="1270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 userDrawn="1"/>
        </p:nvSpPr>
        <p:spPr>
          <a:xfrm rot="1800000">
            <a:off x="8310892" y="4208029"/>
            <a:ext cx="1243407" cy="1388236"/>
          </a:xfrm>
          <a:custGeom>
            <a:avLst/>
            <a:gdLst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1205142 w 1601400"/>
              <a:gd name="connsiteY2" fmla="*/ 0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474029 w 1601400"/>
              <a:gd name="connsiteY2" fmla="*/ 4016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243407"/>
              <a:gd name="connsiteY0" fmla="*/ 694118 h 1388236"/>
              <a:gd name="connsiteX1" fmla="*/ 396258 w 1243407"/>
              <a:gd name="connsiteY1" fmla="*/ 0 h 1388236"/>
              <a:gd name="connsiteX2" fmla="*/ 474029 w 1243407"/>
              <a:gd name="connsiteY2" fmla="*/ 4016 h 1388236"/>
              <a:gd name="connsiteX3" fmla="*/ 1243407 w 1243407"/>
              <a:gd name="connsiteY3" fmla="*/ 1325983 h 1388236"/>
              <a:gd name="connsiteX4" fmla="*/ 1205142 w 1243407"/>
              <a:gd name="connsiteY4" fmla="*/ 1388236 h 1388236"/>
              <a:gd name="connsiteX5" fmla="*/ 396258 w 1243407"/>
              <a:gd name="connsiteY5" fmla="*/ 1388236 h 1388236"/>
              <a:gd name="connsiteX6" fmla="*/ 0 w 1243407"/>
              <a:gd name="connsiteY6" fmla="*/ 694118 h 138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407" h="1388236">
                <a:moveTo>
                  <a:pt x="0" y="694118"/>
                </a:moveTo>
                <a:lnTo>
                  <a:pt x="396258" y="0"/>
                </a:lnTo>
                <a:lnTo>
                  <a:pt x="474029" y="4016"/>
                </a:lnTo>
                <a:lnTo>
                  <a:pt x="1243407" y="1325983"/>
                </a:lnTo>
                <a:lnTo>
                  <a:pt x="1205142" y="1388236"/>
                </a:lnTo>
                <a:lnTo>
                  <a:pt x="396258" y="1388236"/>
                </a:lnTo>
                <a:lnTo>
                  <a:pt x="0" y="694118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/>
          <p:cNvSpPr/>
          <p:nvPr userDrawn="1"/>
        </p:nvSpPr>
        <p:spPr>
          <a:xfrm rot="1800000">
            <a:off x="8311142" y="1663924"/>
            <a:ext cx="1241871" cy="1388822"/>
          </a:xfrm>
          <a:custGeom>
            <a:avLst/>
            <a:gdLst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1205142 w 1601400"/>
              <a:gd name="connsiteY2" fmla="*/ 0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601400"/>
              <a:gd name="connsiteY0" fmla="*/ 694704 h 1388822"/>
              <a:gd name="connsiteX1" fmla="*/ 396258 w 1601400"/>
              <a:gd name="connsiteY1" fmla="*/ 586 h 1388822"/>
              <a:gd name="connsiteX2" fmla="*/ 482002 w 1601400"/>
              <a:gd name="connsiteY2" fmla="*/ 0 h 1388822"/>
              <a:gd name="connsiteX3" fmla="*/ 1601400 w 1601400"/>
              <a:gd name="connsiteY3" fmla="*/ 694704 h 1388822"/>
              <a:gd name="connsiteX4" fmla="*/ 1205142 w 1601400"/>
              <a:gd name="connsiteY4" fmla="*/ 1388822 h 1388822"/>
              <a:gd name="connsiteX5" fmla="*/ 396258 w 1601400"/>
              <a:gd name="connsiteY5" fmla="*/ 1388822 h 1388822"/>
              <a:gd name="connsiteX6" fmla="*/ 0 w 1601400"/>
              <a:gd name="connsiteY6" fmla="*/ 694704 h 1388822"/>
              <a:gd name="connsiteX0" fmla="*/ 0 w 1241871"/>
              <a:gd name="connsiteY0" fmla="*/ 694704 h 1388822"/>
              <a:gd name="connsiteX1" fmla="*/ 396258 w 1241871"/>
              <a:gd name="connsiteY1" fmla="*/ 586 h 1388822"/>
              <a:gd name="connsiteX2" fmla="*/ 482002 w 1241871"/>
              <a:gd name="connsiteY2" fmla="*/ 0 h 1388822"/>
              <a:gd name="connsiteX3" fmla="*/ 1241871 w 1241871"/>
              <a:gd name="connsiteY3" fmla="*/ 1323912 h 1388822"/>
              <a:gd name="connsiteX4" fmla="*/ 1205142 w 1241871"/>
              <a:gd name="connsiteY4" fmla="*/ 1388822 h 1388822"/>
              <a:gd name="connsiteX5" fmla="*/ 396258 w 1241871"/>
              <a:gd name="connsiteY5" fmla="*/ 1388822 h 1388822"/>
              <a:gd name="connsiteX6" fmla="*/ 0 w 1241871"/>
              <a:gd name="connsiteY6" fmla="*/ 694704 h 138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1871" h="1388822">
                <a:moveTo>
                  <a:pt x="0" y="694704"/>
                </a:moveTo>
                <a:lnTo>
                  <a:pt x="396258" y="586"/>
                </a:lnTo>
                <a:lnTo>
                  <a:pt x="482002" y="0"/>
                </a:lnTo>
                <a:lnTo>
                  <a:pt x="1241871" y="1323912"/>
                </a:lnTo>
                <a:lnTo>
                  <a:pt x="1205142" y="1388822"/>
                </a:lnTo>
                <a:lnTo>
                  <a:pt x="396258" y="1388822"/>
                </a:lnTo>
                <a:lnTo>
                  <a:pt x="0" y="694704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CC37DFE-24EF-7143-BA83-03A585CC7D36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6EC37F0-C812-1C46-B2BB-0A5B49BE2A87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70510" y="0"/>
            <a:ext cx="9572393" cy="6858000"/>
            <a:chOff x="-23751" y="0"/>
            <a:chExt cx="9572393" cy="6858000"/>
          </a:xfrm>
        </p:grpSpPr>
        <p:grpSp>
          <p:nvGrpSpPr>
            <p:cNvPr id="8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9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28" name="Rectangle 27"/>
                <p:cNvSpPr/>
                <p:nvPr userDrawn="1"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1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 33"/>
          <p:cNvSpPr/>
          <p:nvPr userDrawn="1"/>
        </p:nvSpPr>
        <p:spPr>
          <a:xfrm rot="1800000">
            <a:off x="-386865" y="4372978"/>
            <a:ext cx="1261499" cy="1388236"/>
          </a:xfrm>
          <a:custGeom>
            <a:avLst/>
            <a:gdLst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1205142 w 1601400"/>
              <a:gd name="connsiteY2" fmla="*/ 0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261499"/>
              <a:gd name="connsiteY0" fmla="*/ 105098 h 1388236"/>
              <a:gd name="connsiteX1" fmla="*/ 56357 w 1261499"/>
              <a:gd name="connsiteY1" fmla="*/ 0 h 1388236"/>
              <a:gd name="connsiteX2" fmla="*/ 865241 w 1261499"/>
              <a:gd name="connsiteY2" fmla="*/ 0 h 1388236"/>
              <a:gd name="connsiteX3" fmla="*/ 1261499 w 1261499"/>
              <a:gd name="connsiteY3" fmla="*/ 694118 h 1388236"/>
              <a:gd name="connsiteX4" fmla="*/ 865241 w 1261499"/>
              <a:gd name="connsiteY4" fmla="*/ 1388236 h 1388236"/>
              <a:gd name="connsiteX5" fmla="*/ 56357 w 1261499"/>
              <a:gd name="connsiteY5" fmla="*/ 1388236 h 1388236"/>
              <a:gd name="connsiteX6" fmla="*/ 0 w 1261499"/>
              <a:gd name="connsiteY6" fmla="*/ 105098 h 1388236"/>
              <a:gd name="connsiteX0" fmla="*/ 0 w 1261499"/>
              <a:gd name="connsiteY0" fmla="*/ 105098 h 1388236"/>
              <a:gd name="connsiteX1" fmla="*/ 56357 w 1261499"/>
              <a:gd name="connsiteY1" fmla="*/ 0 h 1388236"/>
              <a:gd name="connsiteX2" fmla="*/ 865241 w 1261499"/>
              <a:gd name="connsiteY2" fmla="*/ 0 h 1388236"/>
              <a:gd name="connsiteX3" fmla="*/ 1261499 w 1261499"/>
              <a:gd name="connsiteY3" fmla="*/ 694118 h 1388236"/>
              <a:gd name="connsiteX4" fmla="*/ 865241 w 1261499"/>
              <a:gd name="connsiteY4" fmla="*/ 1388236 h 1388236"/>
              <a:gd name="connsiteX5" fmla="*/ 744578 w 1261499"/>
              <a:gd name="connsiteY5" fmla="*/ 1387893 h 1388236"/>
              <a:gd name="connsiteX6" fmla="*/ 0 w 1261499"/>
              <a:gd name="connsiteY6" fmla="*/ 105098 h 138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499" h="1388236">
                <a:moveTo>
                  <a:pt x="0" y="105098"/>
                </a:moveTo>
                <a:lnTo>
                  <a:pt x="56357" y="0"/>
                </a:lnTo>
                <a:lnTo>
                  <a:pt x="865241" y="0"/>
                </a:lnTo>
                <a:lnTo>
                  <a:pt x="1261499" y="694118"/>
                </a:lnTo>
                <a:lnTo>
                  <a:pt x="865241" y="1388236"/>
                </a:lnTo>
                <a:lnTo>
                  <a:pt x="744578" y="1387893"/>
                </a:lnTo>
                <a:lnTo>
                  <a:pt x="0" y="105098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215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0" y="1699490"/>
            <a:ext cx="9144000" cy="5221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90654"/>
            <a:ext cx="7886700" cy="4086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4237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34" r:id="rId4"/>
    <p:sldLayoutId id="2147484317" r:id="rId5"/>
    <p:sldLayoutId id="2147484318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ln>
            <a:noFill/>
          </a:ln>
          <a:solidFill>
            <a:schemeClr val="tx1"/>
          </a:solidFill>
          <a:latin typeface="Myriad Pro Bold Condensed" charset="0"/>
          <a:ea typeface="Myriad Pro Bold Condensed" charset="0"/>
          <a:cs typeface="Myriad Pro Bold Condensed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1" i="0" kern="1200">
          <a:solidFill>
            <a:schemeClr val="bg2"/>
          </a:solidFill>
          <a:latin typeface="Myriad Pro" charset="0"/>
          <a:ea typeface="Myriad Pro" charset="0"/>
          <a:cs typeface="Myriad Pro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chemeClr val="bg2"/>
          </a:solidFill>
          <a:latin typeface="Myriad Pro" charset="0"/>
          <a:ea typeface="Myriad Pro" charset="0"/>
          <a:cs typeface="Myriad Pro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1" i="0" kern="1200">
          <a:solidFill>
            <a:schemeClr val="bg2"/>
          </a:solidFill>
          <a:latin typeface="Myriad Pro Semibold" charset="0"/>
          <a:ea typeface="Myriad Pro Semibold" charset="0"/>
          <a:cs typeface="Myriad Pro Semibold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i="0" kern="1200">
          <a:solidFill>
            <a:schemeClr val="bg2"/>
          </a:solidFill>
          <a:latin typeface="Myriad Pro Semibold" charset="0"/>
          <a:ea typeface="Myriad Pro Semibold" charset="0"/>
          <a:cs typeface="Myriad Pro Semibold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i="0" kern="1200">
          <a:solidFill>
            <a:schemeClr val="bg2"/>
          </a:solidFill>
          <a:latin typeface="Myriad Pro Semibold" charset="0"/>
          <a:ea typeface="Myriad Pro Semibold" charset="0"/>
          <a:cs typeface="Myriad Pro Semibold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Hexagon 34"/>
          <p:cNvSpPr/>
          <p:nvPr userDrawn="1"/>
        </p:nvSpPr>
        <p:spPr>
          <a:xfrm rot="1800000">
            <a:off x="48480" y="3021178"/>
            <a:ext cx="16014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7000"/>
            </a:schemeClr>
          </a:solidFill>
          <a:ln w="1270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Hexagon 35"/>
          <p:cNvSpPr/>
          <p:nvPr userDrawn="1"/>
        </p:nvSpPr>
        <p:spPr>
          <a:xfrm rot="1800000">
            <a:off x="6810537" y="4297528"/>
            <a:ext cx="16014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1000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exagon 36"/>
          <p:cNvSpPr/>
          <p:nvPr userDrawn="1"/>
        </p:nvSpPr>
        <p:spPr>
          <a:xfrm rot="1800000">
            <a:off x="7569196" y="2992912"/>
            <a:ext cx="16014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7000"/>
            </a:schemeClr>
          </a:solidFill>
          <a:ln w="1270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 userDrawn="1"/>
        </p:nvSpPr>
        <p:spPr>
          <a:xfrm rot="1800000">
            <a:off x="8310892" y="4208029"/>
            <a:ext cx="1243407" cy="1388236"/>
          </a:xfrm>
          <a:custGeom>
            <a:avLst/>
            <a:gdLst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1205142 w 1601400"/>
              <a:gd name="connsiteY2" fmla="*/ 0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474029 w 1601400"/>
              <a:gd name="connsiteY2" fmla="*/ 4016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243407"/>
              <a:gd name="connsiteY0" fmla="*/ 694118 h 1388236"/>
              <a:gd name="connsiteX1" fmla="*/ 396258 w 1243407"/>
              <a:gd name="connsiteY1" fmla="*/ 0 h 1388236"/>
              <a:gd name="connsiteX2" fmla="*/ 474029 w 1243407"/>
              <a:gd name="connsiteY2" fmla="*/ 4016 h 1388236"/>
              <a:gd name="connsiteX3" fmla="*/ 1243407 w 1243407"/>
              <a:gd name="connsiteY3" fmla="*/ 1325983 h 1388236"/>
              <a:gd name="connsiteX4" fmla="*/ 1205142 w 1243407"/>
              <a:gd name="connsiteY4" fmla="*/ 1388236 h 1388236"/>
              <a:gd name="connsiteX5" fmla="*/ 396258 w 1243407"/>
              <a:gd name="connsiteY5" fmla="*/ 1388236 h 1388236"/>
              <a:gd name="connsiteX6" fmla="*/ 0 w 1243407"/>
              <a:gd name="connsiteY6" fmla="*/ 694118 h 138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407" h="1388236">
                <a:moveTo>
                  <a:pt x="0" y="694118"/>
                </a:moveTo>
                <a:lnTo>
                  <a:pt x="396258" y="0"/>
                </a:lnTo>
                <a:lnTo>
                  <a:pt x="474029" y="4016"/>
                </a:lnTo>
                <a:lnTo>
                  <a:pt x="1243407" y="1325983"/>
                </a:lnTo>
                <a:lnTo>
                  <a:pt x="1205142" y="1388236"/>
                </a:lnTo>
                <a:lnTo>
                  <a:pt x="396258" y="1388236"/>
                </a:lnTo>
                <a:lnTo>
                  <a:pt x="0" y="694118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/>
          <p:cNvSpPr/>
          <p:nvPr userDrawn="1"/>
        </p:nvSpPr>
        <p:spPr>
          <a:xfrm rot="1800000">
            <a:off x="8311142" y="1663924"/>
            <a:ext cx="1241871" cy="1388822"/>
          </a:xfrm>
          <a:custGeom>
            <a:avLst/>
            <a:gdLst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1205142 w 1601400"/>
              <a:gd name="connsiteY2" fmla="*/ 0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601400"/>
              <a:gd name="connsiteY0" fmla="*/ 694704 h 1388822"/>
              <a:gd name="connsiteX1" fmla="*/ 396258 w 1601400"/>
              <a:gd name="connsiteY1" fmla="*/ 586 h 1388822"/>
              <a:gd name="connsiteX2" fmla="*/ 482002 w 1601400"/>
              <a:gd name="connsiteY2" fmla="*/ 0 h 1388822"/>
              <a:gd name="connsiteX3" fmla="*/ 1601400 w 1601400"/>
              <a:gd name="connsiteY3" fmla="*/ 694704 h 1388822"/>
              <a:gd name="connsiteX4" fmla="*/ 1205142 w 1601400"/>
              <a:gd name="connsiteY4" fmla="*/ 1388822 h 1388822"/>
              <a:gd name="connsiteX5" fmla="*/ 396258 w 1601400"/>
              <a:gd name="connsiteY5" fmla="*/ 1388822 h 1388822"/>
              <a:gd name="connsiteX6" fmla="*/ 0 w 1601400"/>
              <a:gd name="connsiteY6" fmla="*/ 694704 h 1388822"/>
              <a:gd name="connsiteX0" fmla="*/ 0 w 1241871"/>
              <a:gd name="connsiteY0" fmla="*/ 694704 h 1388822"/>
              <a:gd name="connsiteX1" fmla="*/ 396258 w 1241871"/>
              <a:gd name="connsiteY1" fmla="*/ 586 h 1388822"/>
              <a:gd name="connsiteX2" fmla="*/ 482002 w 1241871"/>
              <a:gd name="connsiteY2" fmla="*/ 0 h 1388822"/>
              <a:gd name="connsiteX3" fmla="*/ 1241871 w 1241871"/>
              <a:gd name="connsiteY3" fmla="*/ 1323912 h 1388822"/>
              <a:gd name="connsiteX4" fmla="*/ 1205142 w 1241871"/>
              <a:gd name="connsiteY4" fmla="*/ 1388822 h 1388822"/>
              <a:gd name="connsiteX5" fmla="*/ 396258 w 1241871"/>
              <a:gd name="connsiteY5" fmla="*/ 1388822 h 1388822"/>
              <a:gd name="connsiteX6" fmla="*/ 0 w 1241871"/>
              <a:gd name="connsiteY6" fmla="*/ 694704 h 138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1871" h="1388822">
                <a:moveTo>
                  <a:pt x="0" y="694704"/>
                </a:moveTo>
                <a:lnTo>
                  <a:pt x="396258" y="586"/>
                </a:lnTo>
                <a:lnTo>
                  <a:pt x="482002" y="0"/>
                </a:lnTo>
                <a:lnTo>
                  <a:pt x="1241871" y="1323912"/>
                </a:lnTo>
                <a:lnTo>
                  <a:pt x="1205142" y="1388822"/>
                </a:lnTo>
                <a:lnTo>
                  <a:pt x="396258" y="1388822"/>
                </a:lnTo>
                <a:lnTo>
                  <a:pt x="0" y="694704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CC37DFE-24EF-7143-BA83-03A585CC7D36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6EC37F0-C812-1C46-B2BB-0A5B49BE2A87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70510" y="0"/>
            <a:ext cx="9572393" cy="6858000"/>
            <a:chOff x="-23751" y="0"/>
            <a:chExt cx="9572393" cy="6858000"/>
          </a:xfrm>
        </p:grpSpPr>
        <p:grpSp>
          <p:nvGrpSpPr>
            <p:cNvPr id="8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9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28" name="Rectangle 27"/>
                <p:cNvSpPr/>
                <p:nvPr userDrawn="1"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1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 33"/>
          <p:cNvSpPr/>
          <p:nvPr userDrawn="1"/>
        </p:nvSpPr>
        <p:spPr>
          <a:xfrm rot="1800000">
            <a:off x="-386865" y="4372978"/>
            <a:ext cx="1261499" cy="1388236"/>
          </a:xfrm>
          <a:custGeom>
            <a:avLst/>
            <a:gdLst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1205142 w 1601400"/>
              <a:gd name="connsiteY2" fmla="*/ 0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261499"/>
              <a:gd name="connsiteY0" fmla="*/ 105098 h 1388236"/>
              <a:gd name="connsiteX1" fmla="*/ 56357 w 1261499"/>
              <a:gd name="connsiteY1" fmla="*/ 0 h 1388236"/>
              <a:gd name="connsiteX2" fmla="*/ 865241 w 1261499"/>
              <a:gd name="connsiteY2" fmla="*/ 0 h 1388236"/>
              <a:gd name="connsiteX3" fmla="*/ 1261499 w 1261499"/>
              <a:gd name="connsiteY3" fmla="*/ 694118 h 1388236"/>
              <a:gd name="connsiteX4" fmla="*/ 865241 w 1261499"/>
              <a:gd name="connsiteY4" fmla="*/ 1388236 h 1388236"/>
              <a:gd name="connsiteX5" fmla="*/ 56357 w 1261499"/>
              <a:gd name="connsiteY5" fmla="*/ 1388236 h 1388236"/>
              <a:gd name="connsiteX6" fmla="*/ 0 w 1261499"/>
              <a:gd name="connsiteY6" fmla="*/ 105098 h 1388236"/>
              <a:gd name="connsiteX0" fmla="*/ 0 w 1261499"/>
              <a:gd name="connsiteY0" fmla="*/ 105098 h 1388236"/>
              <a:gd name="connsiteX1" fmla="*/ 56357 w 1261499"/>
              <a:gd name="connsiteY1" fmla="*/ 0 h 1388236"/>
              <a:gd name="connsiteX2" fmla="*/ 865241 w 1261499"/>
              <a:gd name="connsiteY2" fmla="*/ 0 h 1388236"/>
              <a:gd name="connsiteX3" fmla="*/ 1261499 w 1261499"/>
              <a:gd name="connsiteY3" fmla="*/ 694118 h 1388236"/>
              <a:gd name="connsiteX4" fmla="*/ 865241 w 1261499"/>
              <a:gd name="connsiteY4" fmla="*/ 1388236 h 1388236"/>
              <a:gd name="connsiteX5" fmla="*/ 744578 w 1261499"/>
              <a:gd name="connsiteY5" fmla="*/ 1387893 h 1388236"/>
              <a:gd name="connsiteX6" fmla="*/ 0 w 1261499"/>
              <a:gd name="connsiteY6" fmla="*/ 105098 h 138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499" h="1388236">
                <a:moveTo>
                  <a:pt x="0" y="105098"/>
                </a:moveTo>
                <a:lnTo>
                  <a:pt x="56357" y="0"/>
                </a:lnTo>
                <a:lnTo>
                  <a:pt x="865241" y="0"/>
                </a:lnTo>
                <a:lnTo>
                  <a:pt x="1261499" y="694118"/>
                </a:lnTo>
                <a:lnTo>
                  <a:pt x="865241" y="1388236"/>
                </a:lnTo>
                <a:lnTo>
                  <a:pt x="744578" y="1387893"/>
                </a:lnTo>
                <a:lnTo>
                  <a:pt x="0" y="105098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751" y="1825625"/>
            <a:ext cx="7910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2505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3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ln>
            <a:noFill/>
          </a:ln>
          <a:solidFill>
            <a:schemeClr val="tx1"/>
          </a:solidFill>
          <a:latin typeface="Myriad Pro Bold Condensed" charset="0"/>
          <a:ea typeface="Myriad Pro Bold Condensed" charset="0"/>
          <a:cs typeface="Myriad Pro Bold Condensed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1" i="0" kern="1200">
          <a:solidFill>
            <a:schemeClr val="tx1"/>
          </a:solidFill>
          <a:latin typeface="Myriad Pro Semibold" charset="0"/>
          <a:ea typeface="Myriad Pro Semibold" charset="0"/>
          <a:cs typeface="Myriad Pro Semibold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i="0" kern="1200">
          <a:solidFill>
            <a:schemeClr val="tx1"/>
          </a:solidFill>
          <a:latin typeface="Myriad Pro Semibold" charset="0"/>
          <a:ea typeface="Myriad Pro Semibold" charset="0"/>
          <a:cs typeface="Myriad Pro Semibold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i="0" kern="1200">
          <a:solidFill>
            <a:schemeClr val="tx1"/>
          </a:solidFill>
          <a:latin typeface="Myriad Pro Semibold" charset="0"/>
          <a:ea typeface="Myriad Pro Semibold" charset="0"/>
          <a:cs typeface="Myriad Pro Semibold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618" y="445645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ASSP Membership Benefits and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668" y="5528188"/>
            <a:ext cx="7971626" cy="122539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accent2"/>
              </a:solidFill>
              <a:latin typeface="Myriad Pro Semibold" charset="0"/>
              <a:ea typeface="Myriad Pro Semibold" charset="0"/>
              <a:cs typeface="Myriad Pro Semibold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C37F0-C812-1C46-B2BB-0A5B49BE2A87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643"/>
            <a:ext cx="5516058" cy="22086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99514" y="4760370"/>
            <a:ext cx="295421" cy="2097629"/>
            <a:chOff x="799514" y="1664674"/>
            <a:chExt cx="295421" cy="558021"/>
          </a:xfrm>
        </p:grpSpPr>
        <p:sp>
          <p:nvSpPr>
            <p:cNvPr id="6" name="Rectangle 5"/>
            <p:cNvSpPr/>
            <p:nvPr/>
          </p:nvSpPr>
          <p:spPr>
            <a:xfrm>
              <a:off x="919089" y="1664676"/>
              <a:ext cx="56271" cy="5580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38664" y="1664675"/>
              <a:ext cx="56271" cy="5580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99514" y="1664674"/>
              <a:ext cx="56271" cy="5580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456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100000">
              <a:schemeClr val="accent4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270"/>
            <a:ext cx="3980262" cy="1325563"/>
          </a:xfrm>
        </p:spPr>
        <p:txBody>
          <a:bodyPr/>
          <a:lstStyle/>
          <a:p>
            <a:r>
              <a:rPr lang="en-US" dirty="0"/>
              <a:t>Learn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16418"/>
            <a:ext cx="4055892" cy="428285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100" dirty="0">
                <a:solidFill>
                  <a:schemeClr val="accent4"/>
                </a:solidFill>
              </a:rPr>
              <a:t>Maximize your training dollars with Virtual Classroom Training: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Webinars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LearnEx courses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Microlearning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On-demand sessions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Symposia</a:t>
            </a:r>
          </a:p>
          <a:p>
            <a:pPr lvl="1">
              <a:lnSpc>
                <a:spcPct val="100000"/>
              </a:lnSpc>
              <a:spcAft>
                <a:spcPts val="1800"/>
              </a:spcAft>
            </a:pPr>
            <a:r>
              <a:rPr lang="en-US" b="0" dirty="0">
                <a:solidFill>
                  <a:schemeClr val="bg1"/>
                </a:solidFill>
              </a:rPr>
              <a:t>Business training modules</a:t>
            </a:r>
            <a:endParaRPr lang="en-US" sz="2200" dirty="0">
              <a:solidFill>
                <a:schemeClr val="accent4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100" dirty="0">
                <a:solidFill>
                  <a:schemeClr val="accent4"/>
                </a:solidFill>
              </a:rPr>
              <a:t>Your entire team can participate with just one registration for some offerings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100" dirty="0">
                <a:solidFill>
                  <a:schemeClr val="accent4"/>
                </a:solidFill>
              </a:rPr>
              <a:t>New members receive one free on-demand educational webinar ($</a:t>
            </a:r>
            <a:r>
              <a:rPr lang="en-US" sz="2100" spc="-150" dirty="0">
                <a:solidFill>
                  <a:schemeClr val="accent4"/>
                </a:solidFill>
              </a:rPr>
              <a:t>115</a:t>
            </a:r>
            <a:r>
              <a:rPr lang="en-US" sz="2100" dirty="0">
                <a:solidFill>
                  <a:schemeClr val="accent4"/>
                </a:solidFill>
              </a:rPr>
              <a:t> value)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10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4143" b="14012"/>
          <a:stretch/>
        </p:blipFill>
        <p:spPr>
          <a:xfrm>
            <a:off x="4959275" y="1309198"/>
            <a:ext cx="3556075" cy="48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100000">
              <a:schemeClr val="accent4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270"/>
            <a:ext cx="3980262" cy="1325563"/>
          </a:xfrm>
        </p:spPr>
        <p:txBody>
          <a:bodyPr/>
          <a:lstStyle/>
          <a:p>
            <a:r>
              <a:rPr lang="en-US" dirty="0"/>
              <a:t>Free Learning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72E44188-436C-4F1E-B6CC-6DEA055A8F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76723" y="1764236"/>
            <a:ext cx="8235432" cy="50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35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100000">
              <a:schemeClr val="accent4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221527"/>
            <a:ext cx="8171318" cy="1325563"/>
          </a:xfrm>
        </p:spPr>
        <p:txBody>
          <a:bodyPr/>
          <a:lstStyle/>
          <a:p>
            <a:r>
              <a:rPr lang="en-US" dirty="0"/>
              <a:t>Access the Latest Technical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629" y="2248349"/>
            <a:ext cx="4572001" cy="438812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i="1" dirty="0">
                <a:solidFill>
                  <a:schemeClr val="accent4"/>
                </a:solidFill>
              </a:rPr>
              <a:t>Professional Safety Journal</a:t>
            </a:r>
            <a:r>
              <a:rPr lang="en-US" sz="2200" dirty="0">
                <a:solidFill>
                  <a:schemeClr val="accent4"/>
                </a:solidFill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#1 ranked OSH Journal 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Monthly and archived online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Topics include: Best practices, Safety Management, Health &amp; Wellness, Leadership, Rules &amp; Regulations, Standards, Industry Notes, and New Product Innovations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200" dirty="0">
                <a:solidFill>
                  <a:schemeClr val="accent4"/>
                </a:solidFill>
              </a:rPr>
              <a:t>Practical Content</a:t>
            </a:r>
          </a:p>
          <a:p>
            <a:pPr lvl="1">
              <a:lnSpc>
                <a:spcPct val="100000"/>
              </a:lnSpc>
            </a:pPr>
            <a:r>
              <a:rPr lang="en-US" b="0" i="1" dirty="0">
                <a:solidFill>
                  <a:schemeClr val="bg1"/>
                </a:solidFill>
              </a:rPr>
              <a:t>Society Update</a:t>
            </a:r>
          </a:p>
          <a:p>
            <a:pPr lvl="1">
              <a:lnSpc>
                <a:spcPct val="100000"/>
              </a:lnSpc>
            </a:pPr>
            <a:r>
              <a:rPr lang="en-US" b="0" i="1" dirty="0">
                <a:solidFill>
                  <a:schemeClr val="bg1"/>
                </a:solidFill>
              </a:rPr>
              <a:t>Chapter Services Update</a:t>
            </a:r>
          </a:p>
          <a:p>
            <a:pPr lvl="1">
              <a:lnSpc>
                <a:spcPct val="100000"/>
              </a:lnSpc>
            </a:pPr>
            <a:r>
              <a:rPr lang="en-US" b="0" i="1" dirty="0">
                <a:solidFill>
                  <a:schemeClr val="bg1"/>
                </a:solidFill>
              </a:rPr>
              <a:t>Student Services Update</a:t>
            </a:r>
          </a:p>
          <a:p>
            <a:pPr lvl="1">
              <a:lnSpc>
                <a:spcPct val="100000"/>
              </a:lnSpc>
            </a:pPr>
            <a:r>
              <a:rPr lang="en-US" b="0" i="1" dirty="0">
                <a:solidFill>
                  <a:schemeClr val="bg1"/>
                </a:solidFill>
              </a:rPr>
              <a:t>ASSP Weekly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C37F0-C812-1C46-B2BB-0A5B49BE2A8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4390" r="17270"/>
          <a:stretch/>
        </p:blipFill>
        <p:spPr>
          <a:xfrm>
            <a:off x="628650" y="2248349"/>
            <a:ext cx="3136434" cy="399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65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100000">
              <a:schemeClr val="accent4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06275"/>
            <a:ext cx="9144000" cy="278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0028" y="207567"/>
            <a:ext cx="5620837" cy="1325563"/>
          </a:xfrm>
        </p:spPr>
        <p:txBody>
          <a:bodyPr/>
          <a:lstStyle/>
          <a:p>
            <a:r>
              <a:rPr lang="en-US" dirty="0"/>
              <a:t>Attend Top Industry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27" y="1851974"/>
            <a:ext cx="5572411" cy="4555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4"/>
                </a:solidFill>
              </a:rPr>
              <a:t>ASSP Annual Professional Development Conference &amp; Exposition</a:t>
            </a:r>
          </a:p>
          <a:p>
            <a:pPr lvl="1">
              <a:lnSpc>
                <a:spcPct val="100000"/>
              </a:lnSpc>
            </a:pPr>
            <a:r>
              <a:rPr lang="en-US" sz="1700" b="0" dirty="0">
                <a:solidFill>
                  <a:schemeClr val="bg1"/>
                </a:solidFill>
              </a:rPr>
              <a:t>More than 220 concurrent sessions focused on</a:t>
            </a:r>
            <a:br>
              <a:rPr lang="en-US" sz="1700" b="0" dirty="0">
                <a:solidFill>
                  <a:schemeClr val="bg1"/>
                </a:solidFill>
              </a:rPr>
            </a:br>
            <a:r>
              <a:rPr lang="en-US" sz="1700" b="0" dirty="0">
                <a:solidFill>
                  <a:schemeClr val="bg1"/>
                </a:solidFill>
              </a:rPr>
              <a:t>20 different subject areas</a:t>
            </a:r>
          </a:p>
          <a:p>
            <a:pPr lvl="1">
              <a:lnSpc>
                <a:spcPct val="100000"/>
              </a:lnSpc>
            </a:pPr>
            <a:r>
              <a:rPr lang="en-US" sz="1700" b="0" dirty="0">
                <a:solidFill>
                  <a:schemeClr val="bg1"/>
                </a:solidFill>
              </a:rPr>
              <a:t>300+ speakers and 600+ exhibitors presenting the latest products, technology and techniques</a:t>
            </a:r>
          </a:p>
          <a:p>
            <a:pPr lvl="1">
              <a:lnSpc>
                <a:spcPct val="100000"/>
              </a:lnSpc>
            </a:pPr>
            <a:r>
              <a:rPr lang="en-US" sz="1700" b="0" dirty="0">
                <a:solidFill>
                  <a:schemeClr val="bg1"/>
                </a:solidFill>
              </a:rPr>
              <a:t>Engage with more than 8,000 attendees and industry experts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200" dirty="0">
                <a:solidFill>
                  <a:schemeClr val="accent4"/>
                </a:solidFill>
              </a:rPr>
              <a:t>SeminarFest</a:t>
            </a:r>
          </a:p>
          <a:p>
            <a:pPr lvl="1">
              <a:lnSpc>
                <a:spcPct val="100000"/>
              </a:lnSpc>
            </a:pPr>
            <a:r>
              <a:rPr lang="en-US" sz="1700" b="0" dirty="0">
                <a:solidFill>
                  <a:schemeClr val="bg1"/>
                </a:solidFill>
              </a:rPr>
              <a:t>Choose from 90+ courses for 10+ areas of focus</a:t>
            </a:r>
          </a:p>
          <a:p>
            <a:pPr lvl="1">
              <a:lnSpc>
                <a:spcPct val="100000"/>
              </a:lnSpc>
            </a:pPr>
            <a:r>
              <a:rPr lang="en-US" sz="1700" b="0" dirty="0">
                <a:solidFill>
                  <a:schemeClr val="bg1"/>
                </a:solidFill>
              </a:rPr>
              <a:t>Participate in full-day courses across an entire week</a:t>
            </a:r>
          </a:p>
          <a:p>
            <a:pPr lvl="1">
              <a:lnSpc>
                <a:spcPct val="100000"/>
              </a:lnSpc>
            </a:pPr>
            <a:r>
              <a:rPr lang="en-US" sz="1700" b="0" dirty="0">
                <a:solidFill>
                  <a:schemeClr val="bg1"/>
                </a:solidFill>
              </a:rPr>
              <a:t>Network with 1,200+ OSH professionals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200" dirty="0">
                <a:solidFill>
                  <a:schemeClr val="accent4"/>
                </a:solidFill>
              </a:rPr>
              <a:t>Members save $</a:t>
            </a:r>
            <a:r>
              <a:rPr lang="en-US" sz="2200" spc="-150" dirty="0">
                <a:solidFill>
                  <a:schemeClr val="accent4"/>
                </a:solidFill>
              </a:rPr>
              <a:t>1</a:t>
            </a:r>
            <a:r>
              <a:rPr lang="en-US" sz="2200" dirty="0">
                <a:solidFill>
                  <a:schemeClr val="accent4"/>
                </a:solidFill>
              </a:rPr>
              <a:t>40+ on Event Registration</a:t>
            </a:r>
          </a:p>
          <a:p>
            <a:pPr>
              <a:lnSpc>
                <a:spcPct val="100000"/>
              </a:lnSpc>
            </a:pPr>
            <a:endParaRPr lang="en-US" sz="23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C37F0-C812-1C46-B2BB-0A5B49BE2A8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r="11801" b="13647"/>
          <a:stretch/>
        </p:blipFill>
        <p:spPr>
          <a:xfrm>
            <a:off x="6176116" y="2505634"/>
            <a:ext cx="2485380" cy="18903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3" t="14374" r="3433" b="4833"/>
          <a:stretch/>
        </p:blipFill>
        <p:spPr>
          <a:xfrm>
            <a:off x="6176116" y="493881"/>
            <a:ext cx="2485380" cy="18903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21255" r="18641"/>
          <a:stretch/>
        </p:blipFill>
        <p:spPr>
          <a:xfrm>
            <a:off x="6168585" y="4517387"/>
            <a:ext cx="2492911" cy="18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76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chemeClr val="accent5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270"/>
            <a:ext cx="5298814" cy="1325563"/>
          </a:xfrm>
        </p:spPr>
        <p:txBody>
          <a:bodyPr/>
          <a:lstStyle/>
          <a:p>
            <a:r>
              <a:rPr lang="en-US" dirty="0"/>
              <a:t>Standards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2976"/>
            <a:ext cx="4912180" cy="104502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100" dirty="0">
                <a:solidFill>
                  <a:schemeClr val="accent5"/>
                </a:solidFill>
              </a:rPr>
              <a:t>ASSP Standards aim to drive improved performance for all of our members. Our standards portfolio includes: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048004"/>
            <a:ext cx="5119007" cy="3471637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2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2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bg2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chemeClr val="bg2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chemeClr val="bg2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Aerial Work Platforms</a:t>
            </a:r>
            <a:endParaRPr lang="en-US" sz="2200" dirty="0">
              <a:solidFill>
                <a:schemeClr val="accent4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Construction &amp; Demolition Operations (A10)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Fall Protection &amp; Fall Restraint (Z395)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Machine Guarding (B11)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Personal Protective Equipment 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Respiratory Protection (Z88)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Risk Management &amp; Risk Assessment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Safety Management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Safety Practices, Procedures &amp; Training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Slip &amp; Trip Prevention (A1264)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Ventilation Systems (Z9)</a:t>
            </a:r>
          </a:p>
        </p:txBody>
      </p:sp>
    </p:spTree>
    <p:extLst>
      <p:ext uri="{BB962C8B-B14F-4D97-AF65-F5344CB8AC3E}">
        <p14:creationId xmlns:p14="http://schemas.microsoft.com/office/powerpoint/2010/main" val="776895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270"/>
            <a:ext cx="5298814" cy="1325563"/>
          </a:xfrm>
        </p:spPr>
        <p:txBody>
          <a:bodyPr/>
          <a:lstStyle/>
          <a:p>
            <a:r>
              <a:rPr lang="en-US" dirty="0"/>
              <a:t>Advocacy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16418"/>
            <a:ext cx="3964290" cy="413993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100" dirty="0">
                <a:solidFill>
                  <a:schemeClr val="accent6"/>
                </a:solidFill>
              </a:rPr>
              <a:t>Latest news &amp; information in OSH Governmental regulations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schemeClr val="accent6"/>
                </a:solidFill>
              </a:rPr>
              <a:t>State Legislative and Regularity Activity Reports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sz="2100" dirty="0">
                <a:solidFill>
                  <a:schemeClr val="accent6"/>
                </a:solidFill>
              </a:rPr>
              <a:t>Opportunity to get your voice involved in the Governmental Affairs Committee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3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2834-678A-4047-9FEB-EA2D0CA6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 Now &amp; Pay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FD96A-CA77-4573-AEE2-C8476FD5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AA277D-B926-4AF4-B882-B18CE6B41D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2EBB215-67B7-4929-803A-6D0212E34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" y="1690689"/>
            <a:ext cx="8122158" cy="52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4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59E00-8DF6-4232-A65C-963288EA2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6462615" cy="1325563"/>
          </a:xfrm>
        </p:spPr>
        <p:txBody>
          <a:bodyPr/>
          <a:lstStyle/>
          <a:p>
            <a:r>
              <a:rPr lang="en-US" dirty="0"/>
              <a:t>Account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60CF3-DCB7-45C5-944D-334A1199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87FED33E-48D8-4BFC-A2B4-3628688C3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283" y="1690689"/>
            <a:ext cx="6284214" cy="531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5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2509-331A-43E4-AA0E-486AD40B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" y="365126"/>
            <a:ext cx="9078686" cy="1325563"/>
          </a:xfrm>
        </p:spPr>
        <p:txBody>
          <a:bodyPr>
            <a:normAutofit/>
          </a:bodyPr>
          <a:lstStyle/>
          <a:p>
            <a:r>
              <a:rPr lang="en-US" dirty="0"/>
              <a:t>Print Electronic  </a:t>
            </a:r>
            <a:br>
              <a:rPr lang="en-US" dirty="0"/>
            </a:br>
            <a:r>
              <a:rPr lang="en-US" dirty="0"/>
              <a:t>Membership Card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8ECBB-2FCA-4C3E-AE57-81D952899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CA39A-398E-4B3E-8DE2-110211DE93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19C3A6A-4484-4FCA-B6D2-1B7B5531E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6511"/>
            <a:ext cx="6062472" cy="5336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33FE3-7915-4543-BBD7-FBF4B845E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472" y="4895850"/>
            <a:ext cx="27051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8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C68A-B16D-48BC-8D73-B7779140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142126" cy="1325563"/>
          </a:xfrm>
        </p:spPr>
        <p:txBody>
          <a:bodyPr>
            <a:normAutofit/>
          </a:bodyPr>
          <a:lstStyle/>
          <a:p>
            <a:r>
              <a:rPr lang="en-US" dirty="0"/>
              <a:t>Community Leader Resources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FBC790-D6DA-4967-92EC-7EBDE4D493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40821" y="1690689"/>
            <a:ext cx="9070916" cy="51044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979C9-9CEC-47D3-8718-72D7873F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05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4513366" y="1668256"/>
            <a:ext cx="4126675" cy="2429705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513366" y="4125484"/>
            <a:ext cx="4126675" cy="242970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353419" y="4125483"/>
            <a:ext cx="4126675" cy="2429705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43826" y="1667848"/>
            <a:ext cx="4126675" cy="2429705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003C1F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exagon 2"/>
          <p:cNvSpPr/>
          <p:nvPr/>
        </p:nvSpPr>
        <p:spPr>
          <a:xfrm rot="1800000">
            <a:off x="48480" y="3021178"/>
            <a:ext cx="16014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7000"/>
            </a:schemeClr>
          </a:solidFill>
          <a:ln w="1270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exagon 3"/>
          <p:cNvSpPr/>
          <p:nvPr/>
        </p:nvSpPr>
        <p:spPr>
          <a:xfrm rot="1800000">
            <a:off x="6810537" y="4297528"/>
            <a:ext cx="16014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1000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exagon 4"/>
          <p:cNvSpPr/>
          <p:nvPr/>
        </p:nvSpPr>
        <p:spPr>
          <a:xfrm rot="1800000">
            <a:off x="7569196" y="2992912"/>
            <a:ext cx="16014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7000"/>
            </a:schemeClr>
          </a:solidFill>
          <a:ln w="1270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70510" y="0"/>
            <a:ext cx="9572393" cy="6858000"/>
            <a:chOff x="-23751" y="0"/>
            <a:chExt cx="9572393" cy="6858000"/>
          </a:xfrm>
        </p:grpSpPr>
        <p:grpSp>
          <p:nvGrpSpPr>
            <p:cNvPr id="10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0" name="Rectangle 29"/>
                <p:cNvSpPr/>
                <p:nvPr userDrawn="1"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 10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0" y="-15784"/>
            <a:ext cx="9144000" cy="1828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itle Placeholder 1"/>
          <p:cNvSpPr txBox="1">
            <a:spLocks/>
          </p:cNvSpPr>
          <p:nvPr/>
        </p:nvSpPr>
        <p:spPr>
          <a:xfrm>
            <a:off x="753341" y="22800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ln>
                  <a:noFill/>
                </a:ln>
                <a:solidFill>
                  <a:schemeClr val="tx1"/>
                </a:solidFill>
                <a:latin typeface="Myriad Pro Bold Condensed" charset="0"/>
                <a:ea typeface="Myriad Pro Bold Condensed" charset="0"/>
                <a:cs typeface="Myriad Pro Bold Condensed" charset="0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Membership Benefits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-2068" y="1396030"/>
            <a:ext cx="647613" cy="54619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 rot="5400000">
            <a:off x="4248337" y="1974109"/>
            <a:ext cx="647613" cy="9176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8512545" y="1423554"/>
            <a:ext cx="647613" cy="54619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427637" y="1397886"/>
            <a:ext cx="177412" cy="54619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 rot="5400000">
            <a:off x="4322235" y="-131138"/>
            <a:ext cx="177412" cy="84581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345271" y="2628084"/>
            <a:ext cx="236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Myriad Pro" charset="0"/>
                <a:ea typeface="Myriad Pro" charset="0"/>
                <a:cs typeface="Myriad Pro" charset="0"/>
              </a:rPr>
              <a:t>Community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34367" y="2628084"/>
            <a:ext cx="236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Myriad Pro" charset="0"/>
                <a:ea typeface="Myriad Pro" charset="0"/>
                <a:cs typeface="Myriad Pro" charset="0"/>
              </a:rPr>
              <a:t>Education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363226" y="4955171"/>
            <a:ext cx="236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Myriad Pro" charset="0"/>
                <a:ea typeface="Myriad Pro" charset="0"/>
                <a:cs typeface="Myriad Pro" charset="0"/>
              </a:rPr>
              <a:t>Standards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68580" y="4959218"/>
            <a:ext cx="236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Myriad Pro" charset="0"/>
                <a:ea typeface="Myriad Pro" charset="0"/>
                <a:cs typeface="Myriad Pro" charset="0"/>
              </a:rPr>
              <a:t>Advocacy</a:t>
            </a:r>
          </a:p>
        </p:txBody>
      </p:sp>
      <p:grpSp>
        <p:nvGrpSpPr>
          <p:cNvPr id="54" name="Group 53"/>
          <p:cNvGrpSpPr/>
          <p:nvPr/>
        </p:nvGrpSpPr>
        <p:grpSpPr>
          <a:xfrm rot="5400000">
            <a:off x="154287" y="526102"/>
            <a:ext cx="295421" cy="653305"/>
            <a:chOff x="799514" y="1664674"/>
            <a:chExt cx="295421" cy="558021"/>
          </a:xfrm>
        </p:grpSpPr>
        <p:sp>
          <p:nvSpPr>
            <p:cNvPr id="55" name="Rectangle 54"/>
            <p:cNvSpPr/>
            <p:nvPr/>
          </p:nvSpPr>
          <p:spPr>
            <a:xfrm>
              <a:off x="919089" y="1664676"/>
              <a:ext cx="56271" cy="5580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38664" y="1664675"/>
              <a:ext cx="56271" cy="5580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99514" y="1664674"/>
              <a:ext cx="56271" cy="5580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71897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58C2-0F32-4F2D-9E80-4B9A0353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24F58-8CAA-40E1-AE68-3DEF057F5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Susan Clark </a:t>
            </a:r>
          </a:p>
          <a:p>
            <a:pPr marL="0" indent="0">
              <a:buNone/>
            </a:pPr>
            <a:r>
              <a:rPr lang="en-US" dirty="0"/>
              <a:t>Manager, Member Engagement</a:t>
            </a:r>
          </a:p>
          <a:p>
            <a:pPr marL="0" indent="0">
              <a:buNone/>
            </a:pPr>
            <a:r>
              <a:rPr lang="en-US" dirty="0"/>
              <a:t>sclark@assp.org</a:t>
            </a:r>
          </a:p>
          <a:p>
            <a:pPr marL="0" indent="0">
              <a:buNone/>
            </a:pPr>
            <a:r>
              <a:rPr lang="en-US" dirty="0"/>
              <a:t>+1-847-232-2010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130CD-BBDB-4994-B720-99D5EBCE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C37F0-C812-1C46-B2BB-0A5B49BE2A87}" type="slidenum">
              <a:rPr lang="en-US" smtClean="0"/>
              <a:t>20</a:t>
            </a:fld>
            <a:endParaRPr lang="en-US" dirty="0"/>
          </a:p>
        </p:txBody>
      </p:sp>
      <p:pic>
        <p:nvPicPr>
          <p:cNvPr id="1026" name="Picture 1" descr="https://www.assp.org/images/default-source/default-album/email-signature_02.png?v2">
            <a:extLst>
              <a:ext uri="{FF2B5EF4-FFF2-40B4-BE49-F238E27FC236}">
                <a16:creationId xmlns:a16="http://schemas.microsoft.com/office/drawing/2014/main" id="{1F32902F-30F9-4DEE-9FA2-62B8429A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8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 descr="https://www.assp.org/images/default-source/default-album/email-signature_01.png?v2">
            <a:extLst>
              <a:ext uri="{FF2B5EF4-FFF2-40B4-BE49-F238E27FC236}">
                <a16:creationId xmlns:a16="http://schemas.microsoft.com/office/drawing/2014/main" id="{8D0DB60A-5CCE-4845-8BFF-1F86AEABF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2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81" y="463042"/>
            <a:ext cx="8118805" cy="930683"/>
          </a:xfrm>
        </p:spPr>
        <p:txBody>
          <a:bodyPr>
            <a:normAutofit/>
          </a:bodyPr>
          <a:lstStyle/>
          <a:p>
            <a:r>
              <a:rPr lang="en-US" sz="4400" spc="40" dirty="0">
                <a:solidFill>
                  <a:schemeClr val="tx1"/>
                </a:solidFill>
              </a:rPr>
              <a:t>Our Community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99490"/>
            <a:ext cx="9144000" cy="5221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>
              <a:buNone/>
            </a:pPr>
            <a:r>
              <a:rPr lang="en-US" dirty="0"/>
              <a:t>29 Industry Specific Practice Specialties and common interest groups offering technical resources, networking, advice, and publications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27181" y="2051291"/>
            <a:ext cx="4159590" cy="4232633"/>
          </a:xfrm>
        </p:spPr>
        <p:txBody>
          <a:bodyPr>
            <a:noAutofit/>
          </a:bodyPr>
          <a:lstStyle/>
          <a:p>
            <a:pPr marL="0" indent="0">
              <a:spcBef>
                <a:spcPts val="1500"/>
              </a:spcBef>
              <a:spcAft>
                <a:spcPts val="1200"/>
              </a:spcAft>
              <a:buNone/>
              <a:defRPr/>
            </a:pPr>
            <a:r>
              <a:rPr lang="en-US" sz="2200" dirty="0">
                <a:solidFill>
                  <a:schemeClr val="bg2"/>
                </a:solidFill>
              </a:rPr>
              <a:t>ASSP is where occupational safety and health professionals find a vibrant community:</a:t>
            </a:r>
            <a:endParaRPr lang="en-US" sz="2000" dirty="0">
              <a:solidFill>
                <a:schemeClr val="bg2"/>
              </a:solidFill>
            </a:endParaRPr>
          </a:p>
          <a:p>
            <a:pPr lvl="1">
              <a:spcBef>
                <a:spcPts val="15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Over 38,000 members</a:t>
            </a:r>
          </a:p>
          <a:p>
            <a:pPr lvl="1">
              <a:spcBef>
                <a:spcPts val="15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150 chapters </a:t>
            </a:r>
            <a:r>
              <a:rPr lang="en-US" b="0" dirty="0">
                <a:solidFill>
                  <a:schemeClr val="bg1"/>
                </a:solidFill>
              </a:rPr>
              <a:t>across 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nine U.S. and global regions</a:t>
            </a:r>
          </a:p>
          <a:p>
            <a:pPr lvl="1">
              <a:spcBef>
                <a:spcPts val="15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70 student sections</a:t>
            </a:r>
            <a:r>
              <a:rPr lang="en-US" b="0" dirty="0">
                <a:solidFill>
                  <a:schemeClr val="bg1"/>
                </a:solidFill>
              </a:rPr>
              <a:t> </a:t>
            </a:r>
          </a:p>
          <a:p>
            <a:pPr lvl="1">
              <a:spcBef>
                <a:spcPts val="15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All industries and diverse voices </a:t>
            </a:r>
            <a:r>
              <a:rPr lang="en-US" b="0" dirty="0">
                <a:solidFill>
                  <a:schemeClr val="bg1"/>
                </a:solidFill>
              </a:rPr>
              <a:t>across age, gender, and ethnicity</a:t>
            </a:r>
          </a:p>
          <a:p>
            <a:pPr lvl="1">
              <a:spcBef>
                <a:spcPts val="15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22 </a:t>
            </a:r>
            <a:r>
              <a:rPr lang="en-US" b="0" dirty="0">
                <a:solidFill>
                  <a:schemeClr val="bg1"/>
                </a:solidFill>
              </a:rPr>
              <a:t>Common Interest Groups and Industry Specific Practice Specialties</a:t>
            </a:r>
          </a:p>
          <a:p>
            <a:pPr lvl="1">
              <a:spcBef>
                <a:spcPts val="15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65% of CSPs </a:t>
            </a:r>
            <a:r>
              <a:rPr lang="en-US" b="0" dirty="0">
                <a:solidFill>
                  <a:schemeClr val="bg1"/>
                </a:solidFill>
              </a:rPr>
              <a:t>are members</a:t>
            </a:r>
          </a:p>
          <a:p>
            <a:pPr lvl="1">
              <a:defRPr/>
            </a:pPr>
            <a:endParaRPr lang="en-US" sz="1800" b="0" dirty="0">
              <a:solidFill>
                <a:schemeClr val="bg2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>
              <a:defRPr/>
            </a:pPr>
            <a:endParaRPr lang="en-US" sz="2000" i="1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93464" y="1267485"/>
            <a:ext cx="3652522" cy="47831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2" t="104" r="17624" b="-104"/>
          <a:stretch/>
        </p:blipFill>
        <p:spPr>
          <a:xfrm>
            <a:off x="4993464" y="1267485"/>
            <a:ext cx="3652522" cy="479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0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81" y="463042"/>
            <a:ext cx="8118805" cy="930683"/>
          </a:xfrm>
        </p:spPr>
        <p:txBody>
          <a:bodyPr>
            <a:normAutofit/>
          </a:bodyPr>
          <a:lstStyle/>
          <a:p>
            <a:r>
              <a:rPr lang="en-US" sz="4400" spc="40" dirty="0">
                <a:solidFill>
                  <a:schemeClr val="tx1"/>
                </a:solidFill>
              </a:rPr>
              <a:t>Networking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99490"/>
            <a:ext cx="9144000" cy="5221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>
              <a:buNone/>
            </a:pPr>
            <a:r>
              <a:rPr lang="en-US" dirty="0"/>
              <a:t>29 Industry Specific Practice Specialties and common interest groups offering technical resources, networking, advice, and publications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3635" y="1953317"/>
            <a:ext cx="4970107" cy="4232633"/>
          </a:xfrm>
        </p:spPr>
        <p:txBody>
          <a:bodyPr>
            <a:noAutofit/>
          </a:bodyPr>
          <a:lstStyle/>
          <a:p>
            <a:pPr marL="0" indent="0">
              <a:spcBef>
                <a:spcPts val="1500"/>
              </a:spcBef>
              <a:spcAft>
                <a:spcPts val="1200"/>
              </a:spcAft>
              <a:buNone/>
              <a:defRPr/>
            </a:pPr>
            <a:r>
              <a:rPr lang="en-US" sz="2200" dirty="0"/>
              <a:t>Community and Networking Opportunities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0" dirty="0">
                <a:solidFill>
                  <a:schemeClr val="bg1"/>
                </a:solidFill>
              </a:rPr>
              <a:t>Meet local OSH professionals through monthly chapter meeting’s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0" dirty="0">
                <a:solidFill>
                  <a:schemeClr val="bg1"/>
                </a:solidFill>
              </a:rPr>
              <a:t>Practice Specialties offer the unique opportunity to network among OSH professionals in your industry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0" dirty="0">
                <a:solidFill>
                  <a:schemeClr val="bg1"/>
                </a:solidFill>
              </a:rPr>
              <a:t>Common Interest Groups represent different age groups, ethnic backgrounds and genders to support diversity in the OSH profession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96369" y="1918725"/>
            <a:ext cx="3005004" cy="47831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998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C2D9-AAA9-41E8-BA56-3BAA3817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FAB1F-23A5-44A2-B95E-661CC02AA7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1500"/>
              </a:spcBef>
              <a:spcAft>
                <a:spcPts val="1200"/>
              </a:spcAft>
              <a:buNone/>
              <a:defRPr/>
            </a:pPr>
            <a:r>
              <a:rPr lang="en-US" sz="2200" dirty="0"/>
              <a:t>Career support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0" dirty="0">
                <a:solidFill>
                  <a:schemeClr val="bg1"/>
                </a:solidFill>
              </a:rPr>
              <a:t>The ASSP job board is an online safety career center where employers can post job openings and members can search for jobs. </a:t>
            </a:r>
            <a:endParaRPr lang="en-US" dirty="0"/>
          </a:p>
          <a:p>
            <a:r>
              <a:rPr lang="en-US" dirty="0"/>
              <a:t>Search by location</a:t>
            </a:r>
          </a:p>
          <a:p>
            <a:r>
              <a:rPr lang="en-US" dirty="0"/>
              <a:t>Subscribe to the Jobs Flash </a:t>
            </a:r>
            <a:r>
              <a:rPr lang="en-US" dirty="0" err="1"/>
              <a:t>eNewsletter</a:t>
            </a:r>
            <a:endParaRPr lang="en-US" dirty="0"/>
          </a:p>
          <a:p>
            <a:r>
              <a:rPr lang="en-US" dirty="0"/>
              <a:t>Recruit talent for your company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1F13E5-785D-4182-AD3F-9024C4B64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46440" y="2060236"/>
            <a:ext cx="3775075" cy="27375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20CA-AE41-4E1F-B8E8-F285E0E08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73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173B-52FC-4A25-9F54-3709C529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ASSP Foundation Scholarships and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F8CD8-6978-48B2-B157-9BB7780DE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037029"/>
            <a:ext cx="6110478" cy="4528363"/>
          </a:xfrm>
        </p:spPr>
        <p:txBody>
          <a:bodyPr/>
          <a:lstStyle/>
          <a:p>
            <a:r>
              <a:rPr lang="en-US" dirty="0"/>
              <a:t>The ASSP Foundation had awarded more than $3 million in scholarships and professional education grants.</a:t>
            </a:r>
          </a:p>
          <a:p>
            <a:r>
              <a:rPr lang="en-US" dirty="0">
                <a:solidFill>
                  <a:schemeClr val="bg1"/>
                </a:solidFill>
              </a:rPr>
              <a:t>150 awards ranging from $500-$15,000</a:t>
            </a:r>
          </a:p>
          <a:p>
            <a:r>
              <a:rPr lang="en-US" dirty="0">
                <a:solidFill>
                  <a:schemeClr val="bg1"/>
                </a:solidFill>
              </a:rPr>
              <a:t>Apply between September 1-December 1</a:t>
            </a:r>
          </a:p>
          <a:p>
            <a:pPr lvl="1"/>
            <a:r>
              <a:rPr lang="en-US" b="0" dirty="0">
                <a:solidFill>
                  <a:schemeClr val="bg1"/>
                </a:solidFill>
              </a:rPr>
              <a:t>More than $370,000 available </a:t>
            </a:r>
          </a:p>
          <a:p>
            <a:pPr lvl="1"/>
            <a:r>
              <a:rPr lang="en-US" b="0" dirty="0">
                <a:solidFill>
                  <a:schemeClr val="bg1"/>
                </a:solidFill>
              </a:rPr>
              <a:t>Academic scholarships</a:t>
            </a:r>
          </a:p>
          <a:p>
            <a:pPr lvl="1"/>
            <a:r>
              <a:rPr lang="en-US" b="0" dirty="0">
                <a:solidFill>
                  <a:schemeClr val="bg1"/>
                </a:solidFill>
              </a:rPr>
              <a:t>Professional education grants</a:t>
            </a:r>
          </a:p>
          <a:p>
            <a:pPr lvl="2"/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A7B2B-BA31-4EFF-9F78-2D4CC3BBC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78040" y="2037029"/>
            <a:ext cx="1337310" cy="41399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E2D47-2F1E-4C51-8C23-124494875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6</a:t>
            </a:fld>
            <a:endParaRPr lang="en-US" dirty="0"/>
          </a:p>
        </p:txBody>
      </p:sp>
      <p:pic>
        <p:nvPicPr>
          <p:cNvPr id="1026" name="Picture 2" descr="https://foundation.assp.org/images/FoundationLogo2.png">
            <a:extLst>
              <a:ext uri="{FF2B5EF4-FFF2-40B4-BE49-F238E27FC236}">
                <a16:creationId xmlns:a16="http://schemas.microsoft.com/office/drawing/2014/main" id="{6DA75B05-1F87-4386-851A-9C4D40929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8" y="5213351"/>
            <a:ext cx="47720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87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B278-1BB7-474C-8498-E7904A253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rmAutofit/>
          </a:bodyPr>
          <a:lstStyle/>
          <a:p>
            <a:r>
              <a:rPr lang="en-US" dirty="0"/>
              <a:t>Student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64FE2-7811-49A5-81AD-D3D8DB05A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037030"/>
            <a:ext cx="7886700" cy="4223812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Build professional network with 38,000 members</a:t>
            </a:r>
          </a:p>
          <a:p>
            <a:r>
              <a:rPr lang="en-US" b="0" dirty="0">
                <a:solidFill>
                  <a:schemeClr val="bg1"/>
                </a:solidFill>
              </a:rPr>
              <a:t>Student membership costs $6 or $15</a:t>
            </a:r>
          </a:p>
          <a:p>
            <a:r>
              <a:rPr lang="en-US" b="0" dirty="0">
                <a:solidFill>
                  <a:schemeClr val="bg1"/>
                </a:solidFill>
              </a:rPr>
              <a:t>Free access to on-demand webinars</a:t>
            </a:r>
          </a:p>
          <a:p>
            <a:r>
              <a:rPr lang="en-US" b="0" dirty="0">
                <a:solidFill>
                  <a:schemeClr val="bg1"/>
                </a:solidFill>
              </a:rPr>
              <a:t>One free practice specialty and common interest group</a:t>
            </a:r>
          </a:p>
          <a:p>
            <a:r>
              <a:rPr lang="en-US" b="0" dirty="0">
                <a:solidFill>
                  <a:schemeClr val="bg1"/>
                </a:solidFill>
              </a:rPr>
              <a:t>Reduced rates to annual Professional Development Conference</a:t>
            </a:r>
          </a:p>
          <a:p>
            <a:r>
              <a:rPr lang="en-US" b="0" dirty="0">
                <a:solidFill>
                  <a:schemeClr val="bg1"/>
                </a:solidFill>
              </a:rPr>
              <a:t>Future Safety Leaders Conference</a:t>
            </a:r>
          </a:p>
          <a:p>
            <a:r>
              <a:rPr lang="en-US" b="0" dirty="0">
                <a:solidFill>
                  <a:schemeClr val="bg1"/>
                </a:solidFill>
              </a:rPr>
              <a:t>Free year of full membership after graduation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BF1E4-403C-4555-9237-C45FA35F0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1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90E4-15A5-4BE6-B48C-11D7BAC7F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985130" cy="1325563"/>
          </a:xfrm>
        </p:spPr>
        <p:txBody>
          <a:bodyPr/>
          <a:lstStyle/>
          <a:p>
            <a:r>
              <a:rPr lang="en-US" dirty="0"/>
              <a:t>Member-Get-A-Member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DC11A-D329-4531-BBDE-88AB94B03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037029"/>
            <a:ext cx="5829300" cy="612865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Refer your peers to ASSP and earn rewards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99844-5CEE-4ECB-A07A-2F2D1499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44DB-0EEC-2141-9AF9-4ABC895323A8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91B8E-81F5-4024-91E3-FFA255994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07" y="2528888"/>
            <a:ext cx="782002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79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100000">
              <a:schemeClr val="accent4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Certified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2073245"/>
            <a:ext cx="8051117" cy="4544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4"/>
                </a:solidFill>
              </a:rPr>
              <a:t>Members save on Certification Preparation Courses</a:t>
            </a:r>
          </a:p>
          <a:p>
            <a:pPr lvl="1"/>
            <a:r>
              <a:rPr lang="en-US" b="0" dirty="0">
                <a:solidFill>
                  <a:schemeClr val="bg1"/>
                </a:solidFill>
              </a:rPr>
              <a:t>Math Review</a:t>
            </a:r>
          </a:p>
          <a:p>
            <a:pPr lvl="1">
              <a:spcAft>
                <a:spcPts val="1800"/>
              </a:spcAft>
            </a:pPr>
            <a:r>
              <a:rPr lang="en-US" b="0" dirty="0">
                <a:solidFill>
                  <a:schemeClr val="bg1"/>
                </a:solidFill>
              </a:rPr>
              <a:t>ASP, CSP, CHST, OHST, and SMS Prep Courses</a:t>
            </a:r>
            <a:endParaRPr lang="en-US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200" dirty="0">
                <a:solidFill>
                  <a:schemeClr val="accent4"/>
                </a:solidFill>
              </a:rPr>
              <a:t>Enjoy Discounts on Certification Study Materials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4"/>
                </a:solidFill>
              </a:rPr>
              <a:t>Reduce the Cost of Certification Programs</a:t>
            </a:r>
          </a:p>
          <a:p>
            <a:pPr lvl="1">
              <a:lnSpc>
                <a:spcPct val="100000"/>
              </a:lnSpc>
            </a:pPr>
            <a:r>
              <a:rPr lang="en-US" b="0" dirty="0">
                <a:solidFill>
                  <a:schemeClr val="bg1"/>
                </a:solidFill>
              </a:rPr>
              <a:t>Certificate in Safety Management, Executive Program in Safety Management, Global Safety Management, Fall Protection, ISO 45001, Risk Assessment</a:t>
            </a:r>
            <a:endParaRPr lang="en-US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200" dirty="0">
                <a:solidFill>
                  <a:schemeClr val="accent4"/>
                </a:solidFill>
              </a:rPr>
              <a:t>Earn Continuing Education Credits to Maintain Certification</a:t>
            </a:r>
          </a:p>
          <a:p>
            <a:pPr lvl="1"/>
            <a:r>
              <a:rPr lang="en-US" b="0" dirty="0">
                <a:solidFill>
                  <a:schemeClr val="bg1"/>
                </a:solidFill>
              </a:rPr>
              <a:t>By being an ASSP Member</a:t>
            </a:r>
          </a:p>
          <a:p>
            <a:pPr lvl="1"/>
            <a:r>
              <a:rPr lang="en-US" b="0" dirty="0">
                <a:solidFill>
                  <a:schemeClr val="bg1"/>
                </a:solidFill>
              </a:rPr>
              <a:t>Attending workshops/training</a:t>
            </a:r>
          </a:p>
          <a:p>
            <a:pPr lvl="1"/>
            <a:r>
              <a:rPr lang="en-US" b="0" dirty="0">
                <a:solidFill>
                  <a:schemeClr val="bg1"/>
                </a:solidFill>
              </a:rPr>
              <a:t>Contributing content to </a:t>
            </a:r>
            <a:r>
              <a:rPr lang="en-US" b="0" i="1" dirty="0">
                <a:solidFill>
                  <a:schemeClr val="bg1"/>
                </a:solidFill>
              </a:rPr>
              <a:t>Professional Safety Journal</a:t>
            </a:r>
            <a:endParaRPr lang="en-US" b="0" dirty="0">
              <a:solidFill>
                <a:schemeClr val="bg1"/>
              </a:solidFill>
            </a:endParaRPr>
          </a:p>
          <a:p>
            <a:pPr lvl="1"/>
            <a:r>
              <a:rPr lang="en-US" b="0" dirty="0">
                <a:solidFill>
                  <a:schemeClr val="bg1"/>
                </a:solidFill>
              </a:rPr>
              <a:t>Attending Local Chapter meetings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C37F0-C812-1C46-B2BB-0A5B49BE2A8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25669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NEW ASSP COLORS">
      <a:dk1>
        <a:srgbClr val="000000"/>
      </a:dk1>
      <a:lt1>
        <a:srgbClr val="FFFFFF"/>
      </a:lt1>
      <a:dk2>
        <a:srgbClr val="006335"/>
      </a:dk2>
      <a:lt2>
        <a:srgbClr val="EBEBEB"/>
      </a:lt2>
      <a:accent1>
        <a:srgbClr val="006434"/>
      </a:accent1>
      <a:accent2>
        <a:srgbClr val="FFCB05"/>
      </a:accent2>
      <a:accent3>
        <a:srgbClr val="7E7F83"/>
      </a:accent3>
      <a:accent4>
        <a:srgbClr val="3FA399"/>
      </a:accent4>
      <a:accent5>
        <a:srgbClr val="0071B9"/>
      </a:accent5>
      <a:accent6>
        <a:srgbClr val="694573"/>
      </a:accent6>
      <a:hlink>
        <a:srgbClr val="8F8F8F"/>
      </a:hlink>
      <a:folHlink>
        <a:srgbClr val="A5A5A5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_Depth">
  <a:themeElements>
    <a:clrScheme name="NEW ASSP COLORS">
      <a:dk1>
        <a:srgbClr val="000000"/>
      </a:dk1>
      <a:lt1>
        <a:srgbClr val="FFFFFF"/>
      </a:lt1>
      <a:dk2>
        <a:srgbClr val="006335"/>
      </a:dk2>
      <a:lt2>
        <a:srgbClr val="EBEBEB"/>
      </a:lt2>
      <a:accent1>
        <a:srgbClr val="006434"/>
      </a:accent1>
      <a:accent2>
        <a:srgbClr val="FFCB05"/>
      </a:accent2>
      <a:accent3>
        <a:srgbClr val="7E7F83"/>
      </a:accent3>
      <a:accent4>
        <a:srgbClr val="3FA399"/>
      </a:accent4>
      <a:accent5>
        <a:srgbClr val="0071B9"/>
      </a:accent5>
      <a:accent6>
        <a:srgbClr val="694573"/>
      </a:accent6>
      <a:hlink>
        <a:srgbClr val="8F8F8F"/>
      </a:hlink>
      <a:folHlink>
        <a:srgbClr val="A5A5A5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8682</TotalTime>
  <Words>632</Words>
  <Application>Microsoft Office PowerPoint</Application>
  <PresentationFormat>On-screen Show (4:3)</PresentationFormat>
  <Paragraphs>154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Corbel</vt:lpstr>
      <vt:lpstr>Myriad Pro</vt:lpstr>
      <vt:lpstr>Myriad Pro Bold Condensed</vt:lpstr>
      <vt:lpstr>Myriad Pro Semibold</vt:lpstr>
      <vt:lpstr>Depth</vt:lpstr>
      <vt:lpstr>1_Depth</vt:lpstr>
      <vt:lpstr>ASSP Membership Benefits and Resources</vt:lpstr>
      <vt:lpstr>PowerPoint Presentation</vt:lpstr>
      <vt:lpstr>Our Community</vt:lpstr>
      <vt:lpstr>Networking</vt:lpstr>
      <vt:lpstr>Career Resources</vt:lpstr>
      <vt:lpstr>ASSP Foundation Scholarships and Grants</vt:lpstr>
      <vt:lpstr>Student Membership Benefits</vt:lpstr>
      <vt:lpstr>Member-Get-A-Member</vt:lpstr>
      <vt:lpstr>Get Certified</vt:lpstr>
      <vt:lpstr>Learn Online</vt:lpstr>
      <vt:lpstr>Free Learning Resources</vt:lpstr>
      <vt:lpstr>Access the Latest Technical Knowledge</vt:lpstr>
      <vt:lpstr>Attend Top Industry Events</vt:lpstr>
      <vt:lpstr>Standards Development</vt:lpstr>
      <vt:lpstr>Advocacy</vt:lpstr>
      <vt:lpstr>Renew Now &amp; Pay Now</vt:lpstr>
      <vt:lpstr>Account Information</vt:lpstr>
      <vt:lpstr>Print Electronic   Membership Card</vt:lpstr>
      <vt:lpstr>Community Leader Resources</vt:lpstr>
      <vt:lpstr> Thank You!</vt:lpstr>
    </vt:vector>
  </TitlesOfParts>
  <Company>American Society of Safety Engineers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Johnson</dc:creator>
  <cp:lastModifiedBy>Susan Clark</cp:lastModifiedBy>
  <cp:revision>281</cp:revision>
  <cp:lastPrinted>2018-10-09T17:54:02Z</cp:lastPrinted>
  <dcterms:created xsi:type="dcterms:W3CDTF">2012-10-11T16:12:22Z</dcterms:created>
  <dcterms:modified xsi:type="dcterms:W3CDTF">2018-10-09T20:48:41Z</dcterms:modified>
</cp:coreProperties>
</file>